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29" r:id="rId2"/>
    <p:sldId id="330" r:id="rId3"/>
    <p:sldId id="333" r:id="rId4"/>
    <p:sldId id="332" r:id="rId5"/>
    <p:sldId id="338" r:id="rId6"/>
    <p:sldId id="339" r:id="rId7"/>
    <p:sldId id="335" r:id="rId8"/>
    <p:sldId id="337" r:id="rId9"/>
  </p:sldIdLst>
  <p:sldSz cx="9144000" cy="6858000" type="screen4x3"/>
  <p:notesSz cx="7099300" cy="10234613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6464"/>
    <a:srgbClr val="79B6FF"/>
    <a:srgbClr val="8FC2FF"/>
    <a:srgbClr val="8FC7FF"/>
    <a:srgbClr val="97CBFF"/>
    <a:srgbClr val="0000BC"/>
    <a:srgbClr val="000099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28" autoAdjust="0"/>
  </p:normalViewPr>
  <p:slideViewPr>
    <p:cSldViewPr>
      <p:cViewPr varScale="1">
        <p:scale>
          <a:sx n="114" d="100"/>
          <a:sy n="11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5E2E094F-356D-4738-BD03-86C2C493E78A}" type="datetime1">
              <a:rPr lang="en-US"/>
              <a:pPr/>
              <a:t>11/1/2013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 defTabSz="990600">
              <a:defRPr sz="13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5DCA93C4-8A93-4065-8C3B-1E9555045F7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62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overall aim of this work was to examine whether adaptation responses are robust, by looking at whether they would reduce vulnerability to climate and socio-economic changes across sectors, scales and scenarios.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 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For this analysis a robust policy measure was defined as one which has benefits across sectors, scenarios and spatial scales.  A benefit is an improvement in human well-being through a reduction of vulnerability to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climate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and socio-economic change. The sectors examined are those for which vulnerability to changes are assessed in the CLIMSAVE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Integrated Assessment Platform: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food provision, water exploitation,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flooding,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biodiversity,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land use intensity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and land use diversity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.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scenarios examined are four climate scenarios (with high or low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emissions and climate sensitivity combined with two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climate models) and the four socio-economic scenarios for Europe: We are the World, Icarus, Riders on the Storm and Should I Stay or Should I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Go;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and for 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Scotland: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Mactopia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, Tartan Spring, Mad Max and The Scottish Play . The robustness of policies across scale can be determined by comparing the results for Europe with those for Scotland.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With the CLIMSAVE Integrated Assessment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(IA) Platform it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is not possible to test the effects of policies but rather to test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adaptation options.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Therefore, for the robustness analysis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options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available on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Platform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were clustered into so-called “policy archetypes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”.</a:t>
            </a:r>
            <a:endParaRPr lang="en-GB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To test the adaptation options using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IA Platform,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options were grouped according to the archetypes. </a:t>
            </a:r>
            <a:endParaRPr lang="en-GB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For each policy archetype, the slider for each measure was changed to the maximum amount that was credible for each socio-economic scenario. The tests were all carried out for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2050s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time-slice.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For each scenario,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IA Platform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was run without any adaptation and then with each of the policy archetypes separately. The indicator used to compare the results was the </a:t>
            </a: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total number of vulnerable people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for each of the vulnerability indicators used in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IA Platform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(food provision, water exploitation,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flooding,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biodiversity,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land use intensity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and land use diversity).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In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addition to the adaptation options covered by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IA Platform,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adaptation options are also covered in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database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for assessing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cost-effectiveness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of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adaptation and were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also identified by stakeholders during the project workshops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These options can only be assessed qualitatively by using expert judgement, since they are not modelled in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Platform.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options were sorted according to policy archetype.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qualitative assessment was then made of the effectiveness of the resulting clusters.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Ecosystem-based Adaptation (</a:t>
            </a:r>
            <a:r>
              <a:rPr lang="en-GB" sz="1200" b="1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The goal of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is to protect or improve the integrity and health of ecosystems and habitats so that nature retains capacity for adapting to changing complex pressures and conditions, such as climate change.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 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Market-based Adaptation (</a:t>
            </a:r>
            <a:r>
              <a:rPr lang="en-GB" sz="1200" b="1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MbA</a:t>
            </a:r>
            <a:r>
              <a:rPr lang="en-GB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major objectives of market-based adaptation 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MbA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are fund raising/market mobilization for adaptation activities; efficient allocation of funds that are available for projects aiming to avoid climate change related damages; promotion of adaptation by various stakeholders; and sharing of financial risks in the context of climate change (e.g. transfer of risks through insurance-based mechanisms). 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 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Technology-based Adaptation (</a:t>
            </a:r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TbA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goal of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TbA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is to adapt to climate change and variability through the use of technology such as irrigation, flood defences and advanced early warning systems.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 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People-based Adaptation (</a:t>
            </a:r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)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The goal of </a:t>
            </a:r>
            <a:r>
              <a:rPr lang="en-GB" sz="1200" kern="1200" dirty="0" err="1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is to adapt to climate change and variability using human and social capital. This includes education and awareness-raising,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and</a:t>
            </a:r>
            <a:r>
              <a:rPr lang="en-GB" sz="1200" kern="1200" baseline="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 the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building 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rPr>
              <a:t>of networks to respond to climate change and changing institutions (including regulation)</a:t>
            </a:r>
            <a:endParaRPr lang="de-DE" sz="1200" kern="1200" dirty="0" smtClean="0">
              <a:solidFill>
                <a:schemeClr val="tx1"/>
              </a:solidFill>
              <a:latin typeface="+mn-lt"/>
              <a:ea typeface="MS PGothic" pitchFamily="34" charset="-128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none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C1 climate scenario= </a:t>
            </a:r>
            <a:r>
              <a:rPr lang="en-GB" sz="1200" b="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GFCM21 climate model with high (A1) emissions and high climate sensitivity; C2 = IPCM4 climate model with low (B1) emissions and low climate sensitivity.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u="none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Green cells = decrease in vulnerability; Red = increase; White</a:t>
            </a:r>
            <a:r>
              <a:rPr lang="en-GB" sz="1200" b="0" u="none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= no change.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b="0" u="none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Robustness </a:t>
            </a: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across socio-economic scenarios: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The results for Europe show that for the biodiversity sector, for the C1 climate scenario, which has high emissions and high climate sensitivity, both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and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reduce vulnerability in all four socio-economic scenarios. Similarly, for water exploitation, both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and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reduce the number of vulnerable people in the C1 climate scenario. 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189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none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Hot-dry climate scenario = UKCP09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high emissions combined with 90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percentile annual temperature change and 10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percentile summer and winter half-year precipitation.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Cold-wet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climate scenario = UKCP09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low emissions combined with 10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percentile annual temperature change and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90</a:t>
            </a:r>
            <a:r>
              <a:rPr lang="en-GB" sz="1200" kern="1200" baseline="300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th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percentile summer and winter half-year precipitation.</a:t>
            </a:r>
            <a:endParaRPr lang="en-GB" sz="1200" u="none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 u="sng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Robustness </a:t>
            </a: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across sectors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: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reduces vulnerability for only 2 sectors. In particular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EbA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does not reduce vulnerability to flooding in any combination of socio-economic and climate scenarios.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TbA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,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MbA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and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reduce vulnerability in all three sectors. Overall, the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PbA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MS PGothic" pitchFamily="34" charset="-128"/>
                <a:cs typeface="+mn-cs"/>
              </a:rPr>
              <a:t> archetype reduces vulnerability in all sectors for all socio-economic scenarios except for the flood sector, where vulnerability is only reduced in the Tartan Spring scenario.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MS PGothic" pitchFamily="34" charset="-128"/>
              <a:cs typeface="+mn-cs"/>
            </a:endParaRP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The results show that the use of policy archetypes enables an analysis of policy robustness across scales, sectors and scenarios using the CLIMSAVE IA Platform and expert judgement. 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For Scotland, the results presented here suggest that People-based Adaptation is more robust than Ecosystem-based, Market-based and Technology-based Adaptation. The effectiveness of </a:t>
            </a:r>
            <a:r>
              <a:rPr lang="en-GB" dirty="0" err="1" smtClean="0"/>
              <a:t>PbA</a:t>
            </a:r>
            <a:r>
              <a:rPr lang="en-GB" dirty="0" smtClean="0"/>
              <a:t> is related to the fact that it includes the options that increase both human and social capital, which thus increases the coping capacity. </a:t>
            </a:r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For</a:t>
            </a:r>
            <a:r>
              <a:rPr lang="en-GB" sz="1200" baseline="0" dirty="0" smtClean="0"/>
              <a:t> Europe, </a:t>
            </a:r>
            <a:r>
              <a:rPr lang="en-GB" sz="1200" dirty="0" smtClean="0"/>
              <a:t>results presented here suggest that Ecosystem-based Adaptation and People-based Adaptation are more robust than Market-based Adaptation and Technology-based Adaptation.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A93C4-8A93-4065-8C3B-1E9555045F7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LIMSAVE Logo FINA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142875"/>
            <a:ext cx="16605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 b="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 b="1">
                <a:solidFill>
                  <a:srgbClr val="0000BC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333375"/>
            <a:ext cx="1962150" cy="6264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333375"/>
            <a:ext cx="5734050" cy="6264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333375"/>
            <a:ext cx="7200900" cy="8636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971550" y="1700213"/>
            <a:ext cx="7848600" cy="4897437"/>
          </a:xfrm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700213"/>
            <a:ext cx="38481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2050" y="1700213"/>
            <a:ext cx="3848100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CLIMSAVE Logo FINAL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15913" y="204788"/>
            <a:ext cx="13271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5" name="Freeform 19"/>
          <p:cNvSpPr>
            <a:spLocks/>
          </p:cNvSpPr>
          <p:nvPr/>
        </p:nvSpPr>
        <p:spPr bwMode="auto">
          <a:xfrm>
            <a:off x="427038" y="1268413"/>
            <a:ext cx="277812" cy="5375275"/>
          </a:xfrm>
          <a:custGeom>
            <a:avLst/>
            <a:gdLst/>
            <a:ahLst/>
            <a:cxnLst>
              <a:cxn ang="0">
                <a:pos x="1" y="3390"/>
              </a:cxn>
              <a:cxn ang="0">
                <a:pos x="174" y="3390"/>
              </a:cxn>
              <a:cxn ang="0">
                <a:pos x="175" y="125"/>
              </a:cxn>
              <a:cxn ang="0">
                <a:pos x="123" y="102"/>
              </a:cxn>
              <a:cxn ang="0">
                <a:pos x="76" y="72"/>
              </a:cxn>
              <a:cxn ang="0">
                <a:pos x="35" y="38"/>
              </a:cxn>
              <a:cxn ang="0">
                <a:pos x="0" y="0"/>
              </a:cxn>
              <a:cxn ang="0">
                <a:pos x="1" y="3390"/>
              </a:cxn>
            </a:cxnLst>
            <a:rect l="0" t="0" r="r" b="b"/>
            <a:pathLst>
              <a:path w="175" h="3390">
                <a:moveTo>
                  <a:pt x="1" y="3390"/>
                </a:moveTo>
                <a:lnTo>
                  <a:pt x="174" y="3390"/>
                </a:lnTo>
                <a:lnTo>
                  <a:pt x="175" y="125"/>
                </a:lnTo>
                <a:lnTo>
                  <a:pt x="123" y="102"/>
                </a:lnTo>
                <a:lnTo>
                  <a:pt x="76" y="72"/>
                </a:lnTo>
                <a:lnTo>
                  <a:pt x="35" y="38"/>
                </a:lnTo>
                <a:lnTo>
                  <a:pt x="0" y="0"/>
                </a:lnTo>
                <a:lnTo>
                  <a:pt x="1" y="3390"/>
                </a:lnTo>
                <a:close/>
              </a:path>
            </a:pathLst>
          </a:custGeom>
          <a:gradFill rotWithShape="1">
            <a:gsLst>
              <a:gs pos="0">
                <a:srgbClr val="C00000"/>
              </a:gs>
              <a:gs pos="100000">
                <a:srgbClr val="0000BC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l"/>
            <a:endParaRPr lang="hu-HU" sz="18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547813" y="71438"/>
            <a:ext cx="73453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200" b="1">
                <a:solidFill>
                  <a:srgbClr val="C06464"/>
                </a:solidFill>
              </a:rPr>
              <a:t>Climate Change Integrated Methodology for Cross-Sectoral Adaptation and Vulnerability in Europe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03363" y="1219200"/>
            <a:ext cx="764063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 rot="5400000">
            <a:off x="-246062" y="5688013"/>
            <a:ext cx="16287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1200" b="1">
                <a:solidFill>
                  <a:schemeClr val="bg1"/>
                </a:solidFill>
              </a:rPr>
              <a:t>www.CLIMSAVE.eu</a:t>
            </a:r>
          </a:p>
        </p:txBody>
      </p:sp>
      <p:sp>
        <p:nvSpPr>
          <p:cNvPr id="103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619250" y="333375"/>
            <a:ext cx="72009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3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00213"/>
            <a:ext cx="7848600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+mj-lt"/>
          <a:ea typeface="Times New Roman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ea typeface="Times New Roman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ea typeface="Times New Roman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ea typeface="Times New Roman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ea typeface="Times New Roman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BC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763713" y="332656"/>
            <a:ext cx="70294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0">
                <a:solidFill>
                  <a:srgbClr val="C00000"/>
                </a:solidFill>
                <a:latin typeface="+mj-lt"/>
                <a:ea typeface="Times New Roman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ea typeface="Times New Roman" charset="0"/>
                <a:cs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ea typeface="Times New Roman" charset="0"/>
                <a:cs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ea typeface="Times New Roman" charset="0"/>
                <a:cs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ea typeface="Times New Roman" charset="0"/>
                <a:cs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cs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cs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cs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BC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GB" b="1" kern="0" smtClean="0">
                <a:latin typeface="+mn-lt"/>
              </a:rPr>
              <a:t>Climate change integrated assessment methodology for cross-sectoral adaptation and vulnerability in Europe</a:t>
            </a:r>
            <a:endParaRPr lang="en-GB" kern="0" dirty="0" smtClean="0">
              <a:latin typeface="+mn-lt"/>
            </a:endParaRPr>
          </a:p>
        </p:txBody>
      </p:sp>
      <p:pic>
        <p:nvPicPr>
          <p:cNvPr id="5" name="Picture 13" descr="EC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5500688"/>
            <a:ext cx="1368425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698750" y="5624513"/>
            <a:ext cx="395287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solidFill>
                  <a:schemeClr val="accent2"/>
                </a:solidFill>
                <a:latin typeface="Arial" charset="0"/>
              </a:rPr>
              <a:t>Funded under the European Commission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solidFill>
                  <a:schemeClr val="accent2"/>
                </a:solidFill>
                <a:latin typeface="Arial" charset="0"/>
              </a:rPr>
              <a:t>Seventh Framework Programme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500" b="1" dirty="0">
                <a:solidFill>
                  <a:schemeClr val="accent2"/>
                </a:solidFill>
                <a:latin typeface="Arial" charset="0"/>
              </a:rPr>
              <a:t>Contract Number: 244031 </a:t>
            </a:r>
          </a:p>
        </p:txBody>
      </p:sp>
      <p:pic>
        <p:nvPicPr>
          <p:cNvPr id="7" name="Picture 5" descr="FP7-gen-RGB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538" y="5421313"/>
            <a:ext cx="1392237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1972" y="3501008"/>
            <a:ext cx="83185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b="1" dirty="0" smtClean="0">
                <a:solidFill>
                  <a:srgbClr val="0000BC"/>
                </a:solidFill>
                <a:latin typeface="+mn-lt"/>
              </a:rPr>
              <a:t>Testing policy robustness using the Integrated Assessment Platform</a:t>
            </a:r>
            <a:endParaRPr lang="en-GB" sz="2000" b="1" i="1" dirty="0">
              <a:solidFill>
                <a:srgbClr val="0000BC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950" y="4581525"/>
            <a:ext cx="89281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For further information contact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Jill </a:t>
            </a:r>
            <a:r>
              <a:rPr lang="en-GB" i="1" dirty="0" err="1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Jäger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(email: </a:t>
            </a:r>
            <a:r>
              <a:rPr lang="en-GB" i="1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jill.jaeger@seri.at) </a:t>
            </a:r>
            <a:endParaRPr lang="en-GB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  <a:p>
            <a:pPr algn="ctr">
              <a:defRPr/>
            </a:pPr>
            <a:r>
              <a:rPr lang="en-GB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or visit the project website (www.climsave.eu)</a:t>
            </a:r>
            <a:endParaRPr lang="en-GB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3844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Aim and definition</a:t>
            </a:r>
            <a:endParaRPr lang="en-GB" sz="32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Examine whether adaptation responses are </a:t>
            </a:r>
            <a:r>
              <a:rPr lang="en-GB" dirty="0" smtClean="0"/>
              <a:t>robust:</a:t>
            </a:r>
            <a:endParaRPr lang="en-GB" dirty="0" smtClean="0"/>
          </a:p>
          <a:p>
            <a:pPr marL="720000">
              <a:buNone/>
            </a:pPr>
            <a:r>
              <a:rPr lang="en-US" sz="2200" dirty="0" smtClean="0"/>
              <a:t>→ </a:t>
            </a:r>
            <a:r>
              <a:rPr lang="en-GB" sz="2200" dirty="0" smtClean="0"/>
              <a:t>Benefits across sectors, scenarios and spatial </a:t>
            </a:r>
            <a:r>
              <a:rPr lang="en-GB" sz="2200" dirty="0" smtClean="0"/>
              <a:t>scales;</a:t>
            </a:r>
            <a:endParaRPr lang="en-GB" sz="2200" dirty="0" smtClean="0"/>
          </a:p>
          <a:p>
            <a:pPr marL="720000">
              <a:spcAft>
                <a:spcPts val="1200"/>
              </a:spcAft>
              <a:buNone/>
            </a:pPr>
            <a:r>
              <a:rPr lang="en-US" sz="2200" dirty="0" smtClean="0"/>
              <a:t>→ </a:t>
            </a:r>
            <a:r>
              <a:rPr lang="en-GB" sz="2200" dirty="0" smtClean="0"/>
              <a:t>Improvement in human well-being through a reduction of vulnerability to </a:t>
            </a:r>
            <a:r>
              <a:rPr lang="en-GB" sz="2200" dirty="0" smtClean="0"/>
              <a:t>climate </a:t>
            </a:r>
            <a:r>
              <a:rPr lang="en-GB" sz="2200" dirty="0" smtClean="0"/>
              <a:t>and socio-economic </a:t>
            </a:r>
            <a:r>
              <a:rPr lang="en-GB" sz="2200" dirty="0" smtClean="0"/>
              <a:t>change. </a:t>
            </a:r>
            <a:endParaRPr lang="en-GB" sz="2200" dirty="0" smtClean="0"/>
          </a:p>
          <a:p>
            <a:pPr>
              <a:spcAft>
                <a:spcPts val="1200"/>
              </a:spcAft>
            </a:pPr>
            <a:r>
              <a:rPr lang="en-GB" dirty="0" smtClean="0"/>
              <a:t>Sectors</a:t>
            </a:r>
            <a:r>
              <a:rPr lang="en-GB" dirty="0" smtClean="0"/>
              <a:t>: food provision, water exploitation, </a:t>
            </a:r>
            <a:r>
              <a:rPr lang="en-GB" dirty="0" smtClean="0"/>
              <a:t>flooding, </a:t>
            </a:r>
            <a:r>
              <a:rPr lang="en-GB" dirty="0" smtClean="0"/>
              <a:t>biodiversity, land use intensity and land use </a:t>
            </a:r>
            <a:r>
              <a:rPr lang="en-GB" dirty="0" smtClean="0"/>
              <a:t>diversity.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/>
              <a:t>Four climate scenarios and eight socio-economic </a:t>
            </a:r>
            <a:r>
              <a:rPr lang="en-GB" dirty="0" smtClean="0"/>
              <a:t>scenarios.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/>
              <a:t>Robustness across scale: comparing the results for Europe with those for </a:t>
            </a:r>
            <a:r>
              <a:rPr lang="en-GB" dirty="0" smtClean="0"/>
              <a:t>Scotland.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746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Testing method</a:t>
            </a:r>
            <a:endParaRPr lang="en-GB" sz="32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71550" y="1628800"/>
            <a:ext cx="7848600" cy="4897437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Group adaptation options according to </a:t>
            </a:r>
            <a:r>
              <a:rPr lang="en-US" dirty="0" smtClean="0"/>
              <a:t>policy archetypes.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Set slider for each measure to </a:t>
            </a:r>
            <a:r>
              <a:rPr lang="en-GB" dirty="0" smtClean="0"/>
              <a:t>the maximum </a:t>
            </a:r>
            <a:r>
              <a:rPr lang="en-GB" dirty="0" smtClean="0"/>
              <a:t>amount that </a:t>
            </a:r>
            <a:r>
              <a:rPr lang="en-GB" dirty="0" smtClean="0"/>
              <a:t>is </a:t>
            </a:r>
            <a:r>
              <a:rPr lang="en-GB" dirty="0" smtClean="0"/>
              <a:t>credible for each socio-economic </a:t>
            </a:r>
            <a:r>
              <a:rPr lang="en-GB" dirty="0" smtClean="0"/>
              <a:t>scenario.</a:t>
            </a:r>
            <a:endParaRPr lang="en-GB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Run </a:t>
            </a:r>
            <a:r>
              <a:rPr lang="en-GB" dirty="0" smtClean="0"/>
              <a:t>the Integrated Assessment Platform </a:t>
            </a:r>
            <a:r>
              <a:rPr lang="en-GB" dirty="0" smtClean="0"/>
              <a:t>for each </a:t>
            </a:r>
            <a:r>
              <a:rPr lang="en-GB" dirty="0" smtClean="0"/>
              <a:t>scenario:</a:t>
            </a:r>
          </a:p>
          <a:p>
            <a:pPr lvl="1">
              <a:spcBef>
                <a:spcPts val="600"/>
              </a:spcBef>
            </a:pPr>
            <a:r>
              <a:rPr lang="en-GB" sz="2200" dirty="0" smtClean="0"/>
              <a:t>without </a:t>
            </a:r>
            <a:r>
              <a:rPr lang="en-GB" sz="2200" dirty="0" smtClean="0"/>
              <a:t>any </a:t>
            </a:r>
            <a:r>
              <a:rPr lang="en-GB" sz="2200" dirty="0" smtClean="0"/>
              <a:t>adaptation; </a:t>
            </a:r>
            <a:r>
              <a:rPr lang="en-GB" sz="2200" dirty="0" smtClean="0"/>
              <a:t>and </a:t>
            </a:r>
            <a:endParaRPr lang="en-GB" sz="2200" dirty="0" smtClean="0"/>
          </a:p>
          <a:p>
            <a:pPr lvl="1">
              <a:spcBef>
                <a:spcPts val="600"/>
              </a:spcBef>
            </a:pPr>
            <a:r>
              <a:rPr lang="en-GB" sz="2200" dirty="0" smtClean="0"/>
              <a:t>with the adaptation options for each </a:t>
            </a:r>
            <a:r>
              <a:rPr lang="en-GB" sz="2200" dirty="0" smtClean="0"/>
              <a:t>of the policy </a:t>
            </a:r>
            <a:r>
              <a:rPr lang="en-GB" sz="2200" dirty="0" smtClean="0"/>
              <a:t>archetypes for 2050s </a:t>
            </a:r>
            <a:r>
              <a:rPr lang="en-GB" sz="2200" dirty="0" err="1" smtClean="0"/>
              <a:t>timeslice</a:t>
            </a:r>
            <a:r>
              <a:rPr lang="en-GB" sz="2200" dirty="0"/>
              <a:t>.</a:t>
            </a:r>
            <a:endParaRPr lang="en-GB" sz="2200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Compare </a:t>
            </a:r>
            <a:r>
              <a:rPr lang="en-GB" dirty="0" smtClean="0"/>
              <a:t>the total </a:t>
            </a:r>
            <a:r>
              <a:rPr lang="en-GB" dirty="0" smtClean="0"/>
              <a:t>number of vulnerable </a:t>
            </a:r>
            <a:r>
              <a:rPr lang="en-GB" dirty="0" smtClean="0"/>
              <a:t>people before and after adaptation.</a:t>
            </a:r>
            <a:endParaRPr lang="en-GB" dirty="0" smtClean="0"/>
          </a:p>
          <a:p>
            <a:pPr>
              <a:spcBef>
                <a:spcPts val="1200"/>
              </a:spcBef>
            </a:pPr>
            <a:r>
              <a:rPr lang="en-GB" dirty="0" smtClean="0"/>
              <a:t>Adaptation options </a:t>
            </a:r>
            <a:r>
              <a:rPr lang="en-GB" dirty="0" smtClean="0"/>
              <a:t>that are not </a:t>
            </a:r>
            <a:r>
              <a:rPr lang="en-GB" dirty="0" smtClean="0"/>
              <a:t>modelled in </a:t>
            </a:r>
            <a:r>
              <a:rPr lang="en-GB" dirty="0" smtClean="0"/>
              <a:t>IA Platform were qualitatively assessed </a:t>
            </a:r>
            <a:r>
              <a:rPr lang="en-GB" dirty="0" smtClean="0"/>
              <a:t>through expert </a:t>
            </a:r>
            <a:r>
              <a:rPr lang="en-GB" dirty="0" smtClean="0"/>
              <a:t>judgement. </a:t>
            </a:r>
            <a:endParaRPr lang="de-DE" dirty="0" smtClean="0"/>
          </a:p>
          <a:p>
            <a:pPr>
              <a:spcBef>
                <a:spcPts val="1200"/>
              </a:spcBef>
              <a:buNone/>
            </a:pPr>
            <a:endParaRPr lang="de-DE" dirty="0" smtClean="0"/>
          </a:p>
          <a:p>
            <a:pPr>
              <a:spcBef>
                <a:spcPts val="1200"/>
              </a:spcBef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19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Policy archetypes</a:t>
            </a:r>
            <a:endParaRPr lang="en-GB" sz="32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b="1" dirty="0" smtClean="0"/>
              <a:t>Ecosystem-based Adaptation (</a:t>
            </a:r>
            <a:r>
              <a:rPr lang="en-GB" b="1" dirty="0" err="1" smtClean="0"/>
              <a:t>EbA</a:t>
            </a:r>
            <a:r>
              <a:rPr lang="en-GB" dirty="0" smtClean="0"/>
              <a:t>): </a:t>
            </a:r>
            <a:r>
              <a:rPr lang="en-GB" dirty="0" smtClean="0"/>
              <a:t>promotes the integrity </a:t>
            </a:r>
            <a:r>
              <a:rPr lang="en-GB" dirty="0" smtClean="0"/>
              <a:t>and health of ecosystems and habitats so that nature retains capacity for adapting to changing complex pressures and </a:t>
            </a:r>
            <a:r>
              <a:rPr lang="en-GB" dirty="0" smtClean="0"/>
              <a:t>conditions.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r>
              <a:rPr lang="en-GB" b="1" dirty="0" smtClean="0"/>
              <a:t>Market-based Adaptation (</a:t>
            </a:r>
            <a:r>
              <a:rPr lang="en-GB" b="1" dirty="0" err="1" smtClean="0"/>
              <a:t>MbA</a:t>
            </a:r>
            <a:r>
              <a:rPr lang="en-GB" b="1" dirty="0" smtClean="0"/>
              <a:t>): </a:t>
            </a:r>
            <a:r>
              <a:rPr lang="en-US" dirty="0" smtClean="0"/>
              <a:t>fund raising/market </a:t>
            </a:r>
            <a:r>
              <a:rPr lang="en-US" dirty="0" err="1" smtClean="0"/>
              <a:t>mobilisation</a:t>
            </a:r>
            <a:r>
              <a:rPr lang="en-US" dirty="0" smtClean="0"/>
              <a:t> </a:t>
            </a:r>
            <a:r>
              <a:rPr lang="en-US" dirty="0" smtClean="0"/>
              <a:t>for adaptation activities; efficient allocation of funds to avoid climate change related damages; promotion of adaptation by various stakeholders; and sharing of financial </a:t>
            </a:r>
            <a:r>
              <a:rPr lang="en-US" dirty="0" smtClean="0"/>
              <a:t>risks.</a:t>
            </a: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1848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Policy archetypes</a:t>
            </a:r>
            <a:endParaRPr lang="en-GB" sz="32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Technology-based Adaptation (</a:t>
            </a:r>
            <a:r>
              <a:rPr lang="en-US" b="1" dirty="0" err="1" smtClean="0"/>
              <a:t>TbA</a:t>
            </a:r>
            <a:r>
              <a:rPr lang="en-US" b="1" dirty="0" smtClean="0"/>
              <a:t>): </a:t>
            </a:r>
            <a:r>
              <a:rPr lang="en-GB" dirty="0" smtClean="0"/>
              <a:t>technology such as irrigation, flood defences and advanced early warning systems.</a:t>
            </a:r>
            <a:endParaRPr lang="de-DE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de-DE" dirty="0" smtClean="0"/>
          </a:p>
          <a:p>
            <a:r>
              <a:rPr lang="en-US" b="1" dirty="0" smtClean="0"/>
              <a:t>People-based Adaptation (</a:t>
            </a:r>
            <a:r>
              <a:rPr lang="en-US" b="1" dirty="0" err="1" smtClean="0"/>
              <a:t>PbA</a:t>
            </a:r>
            <a:r>
              <a:rPr lang="en-US" b="1" dirty="0" smtClean="0"/>
              <a:t>): </a:t>
            </a:r>
            <a:r>
              <a:rPr lang="en-GB" dirty="0" smtClean="0"/>
              <a:t>human and social capital, through education and awareness-raising, </a:t>
            </a:r>
            <a:r>
              <a:rPr lang="en-GB" dirty="0" smtClean="0"/>
              <a:t>and building </a:t>
            </a:r>
            <a:r>
              <a:rPr lang="en-GB" dirty="0" smtClean="0"/>
              <a:t>of networks to respond to climate change and changing </a:t>
            </a:r>
            <a:r>
              <a:rPr lang="en-GB" dirty="0" smtClean="0"/>
              <a:t>institutions.</a:t>
            </a: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184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Example </a:t>
            </a:r>
            <a:r>
              <a:rPr lang="en-GB" sz="3200" dirty="0" smtClean="0">
                <a:latin typeface="+mn-lt"/>
              </a:rPr>
              <a:t>results for </a:t>
            </a:r>
            <a:r>
              <a:rPr lang="en-GB" sz="3200" dirty="0" smtClean="0">
                <a:latin typeface="+mn-lt"/>
              </a:rPr>
              <a:t>Europe</a:t>
            </a:r>
            <a:endParaRPr lang="en-GB" sz="3200" dirty="0">
              <a:latin typeface="+mn-lt"/>
            </a:endParaRP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148661"/>
              </p:ext>
            </p:extLst>
          </p:nvPr>
        </p:nvGraphicFramePr>
        <p:xfrm>
          <a:off x="1475656" y="4270462"/>
          <a:ext cx="6516000" cy="2254882"/>
        </p:xfrm>
        <a:graphic>
          <a:graphicData uri="http://schemas.openxmlformats.org/drawingml/2006/table">
            <a:tbl>
              <a:tblPr firstRow="1" firstCol="1" bandRow="1"/>
              <a:tblGrid>
                <a:gridCol w="1169753"/>
                <a:gridCol w="638311"/>
                <a:gridCol w="541063"/>
                <a:gridCol w="638311"/>
                <a:gridCol w="755770"/>
                <a:gridCol w="693198"/>
                <a:gridCol w="693198"/>
                <a:gridCol w="693198"/>
                <a:gridCol w="693198"/>
              </a:tblGrid>
              <a:tr h="3104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Biodiversity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Socio-economic </a:t>
                      </a: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WATW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ICARUS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Riders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Should I stay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Climate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adaptation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1121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467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890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631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121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2388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1005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EbA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1107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414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935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614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120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2386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1002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443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2055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1008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641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158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2387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1011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TbA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448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2027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1060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613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2375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842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539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PbA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824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438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1737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755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544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145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1970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727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778987"/>
              </p:ext>
            </p:extLst>
          </p:nvPr>
        </p:nvGraphicFramePr>
        <p:xfrm>
          <a:off x="1475656" y="1809353"/>
          <a:ext cx="6516001" cy="2339727"/>
        </p:xfrm>
        <a:graphic>
          <a:graphicData uri="http://schemas.openxmlformats.org/drawingml/2006/table">
            <a:tbl>
              <a:tblPr firstRow="1" firstCol="1" bandRow="1"/>
              <a:tblGrid>
                <a:gridCol w="1169753"/>
                <a:gridCol w="638297"/>
                <a:gridCol w="635421"/>
                <a:gridCol w="606540"/>
                <a:gridCol w="693198"/>
                <a:gridCol w="693198"/>
                <a:gridCol w="693198"/>
                <a:gridCol w="693198"/>
                <a:gridCol w="693198"/>
              </a:tblGrid>
              <a:tr h="3247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Water exploitation index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Socio-economic </a:t>
                      </a: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WATW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ICARUS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Riders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Should I stay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Climate</a:t>
                      </a:r>
                      <a:r>
                        <a:rPr lang="en-GB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C1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adaptation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416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416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1002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162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1817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1003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EbA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504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171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137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1605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1003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580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399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1817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925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TbA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1147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891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163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1889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925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  <a:tr h="2657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PbA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865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147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1783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789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25256" y="1296313"/>
            <a:ext cx="4154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n-lt"/>
              </a:rPr>
              <a:t>Number of vulnerable people (2050s):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994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Example </a:t>
            </a:r>
            <a:r>
              <a:rPr lang="en-GB" sz="3200" dirty="0" smtClean="0">
                <a:latin typeface="+mn-lt"/>
              </a:rPr>
              <a:t>results </a:t>
            </a:r>
            <a:r>
              <a:rPr lang="en-GB" sz="3200" dirty="0" smtClean="0">
                <a:latin typeface="+mn-lt"/>
              </a:rPr>
              <a:t>for Scotland </a:t>
            </a:r>
            <a:endParaRPr lang="en-GB" sz="3200" dirty="0">
              <a:latin typeface="+mn-lt"/>
            </a:endParaRP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5056"/>
              </p:ext>
            </p:extLst>
          </p:nvPr>
        </p:nvGraphicFramePr>
        <p:xfrm>
          <a:off x="1403648" y="4304520"/>
          <a:ext cx="6515999" cy="2148816"/>
        </p:xfrm>
        <a:graphic>
          <a:graphicData uri="http://schemas.openxmlformats.org/drawingml/2006/table">
            <a:tbl>
              <a:tblPr firstRow="1" firstCol="1" bandRow="1"/>
              <a:tblGrid>
                <a:gridCol w="1177237"/>
                <a:gridCol w="642391"/>
                <a:gridCol w="651121"/>
                <a:gridCol w="642391"/>
                <a:gridCol w="676321"/>
                <a:gridCol w="642391"/>
                <a:gridCol w="651121"/>
                <a:gridCol w="642391"/>
                <a:gridCol w="790635"/>
              </a:tblGrid>
              <a:tr h="23246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Biodiversity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715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Socio-economic </a:t>
                      </a: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Tartan Spring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Mad Max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Scottish Play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Mactopia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03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Climate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adaptation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8360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3040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6900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6100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7647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3327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3628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2140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EbA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7420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3040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7560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6560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7535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3327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4178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1767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19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9310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1990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8550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6810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7035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3769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5063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3546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</a:tr>
              <a:tr h="2338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TbA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9880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5620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10370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7660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3098 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2701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5768 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1695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190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PbA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5070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5900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5190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6805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1034 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3938 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 839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716945"/>
              </p:ext>
            </p:extLst>
          </p:nvPr>
        </p:nvGraphicFramePr>
        <p:xfrm>
          <a:off x="1403648" y="1772816"/>
          <a:ext cx="6515999" cy="2334303"/>
        </p:xfrm>
        <a:graphic>
          <a:graphicData uri="http://schemas.openxmlformats.org/drawingml/2006/table">
            <a:tbl>
              <a:tblPr firstRow="1" firstCol="1" bandRow="1"/>
              <a:tblGrid>
                <a:gridCol w="1177237"/>
                <a:gridCol w="642391"/>
                <a:gridCol w="651121"/>
                <a:gridCol w="642391"/>
                <a:gridCol w="676321"/>
                <a:gridCol w="642391"/>
                <a:gridCol w="651121"/>
                <a:gridCol w="642391"/>
                <a:gridCol w="790635"/>
              </a:tblGrid>
              <a:tr h="2862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Flooding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Socio-economic </a:t>
                      </a: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Tartan Spring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Mad Max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Scottish Play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Mactopia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6848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Climate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scenario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Hot-dry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Cold-wet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 </a:t>
                      </a:r>
                      <a:r>
                        <a:rPr lang="en-GB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adaptation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1900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 720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718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390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236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236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EbA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718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390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236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MbA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200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718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390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TbA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980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768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470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390 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249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236 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4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PbA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715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570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320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  200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390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390 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 236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  236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760663" y="34210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0604" y="1296313"/>
            <a:ext cx="4289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n-lt"/>
              </a:rPr>
              <a:t>Number of vulnerable people (2050s):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55663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405160"/>
            <a:ext cx="7200900" cy="863600"/>
          </a:xfrm>
        </p:spPr>
        <p:txBody>
          <a:bodyPr/>
          <a:lstStyle/>
          <a:p>
            <a:r>
              <a:rPr lang="en-GB" sz="3200" dirty="0" smtClean="0">
                <a:latin typeface="+mn-lt"/>
              </a:rPr>
              <a:t>Reflection on results</a:t>
            </a:r>
            <a:endParaRPr lang="en-GB" sz="3200" dirty="0">
              <a:latin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Policy archetypes </a:t>
            </a:r>
            <a:r>
              <a:rPr lang="en-US" dirty="0" smtClean="0"/>
              <a:t>are </a:t>
            </a:r>
            <a:r>
              <a:rPr lang="en-US" dirty="0" smtClean="0"/>
              <a:t>a useful approach to testing </a:t>
            </a:r>
            <a:r>
              <a:rPr lang="en-US" dirty="0" smtClean="0"/>
              <a:t>the robustness of combinations of adaptation options using the Integrated Assessment Platform </a:t>
            </a:r>
            <a:r>
              <a:rPr lang="en-US" dirty="0" smtClean="0"/>
              <a:t>and expert </a:t>
            </a:r>
            <a:r>
              <a:rPr lang="en-US" dirty="0" smtClean="0"/>
              <a:t>judgment.</a:t>
            </a:r>
            <a:endParaRPr lang="en-US" dirty="0" smtClean="0"/>
          </a:p>
          <a:p>
            <a:pPr lvl="0"/>
            <a:r>
              <a:rPr lang="en-US" dirty="0" smtClean="0"/>
              <a:t>Scotland</a:t>
            </a:r>
            <a:r>
              <a:rPr lang="en-US" dirty="0" smtClean="0"/>
              <a:t>: People-based Adaptation seems more robust than Ecosystem-based, Market-based and </a:t>
            </a:r>
            <a:r>
              <a:rPr lang="en-US" dirty="0" smtClean="0"/>
              <a:t>Technology-based.</a:t>
            </a:r>
            <a:endParaRPr lang="en-US" dirty="0" smtClean="0"/>
          </a:p>
          <a:p>
            <a:pPr lvl="0"/>
            <a:r>
              <a:rPr lang="en-US" dirty="0" smtClean="0"/>
              <a:t>Europe</a:t>
            </a:r>
            <a:r>
              <a:rPr lang="en-US" dirty="0" smtClean="0"/>
              <a:t>: People-based and Ecosystem-based Adaptation are more robust than Market-based and Technology-based </a:t>
            </a:r>
            <a:r>
              <a:rPr lang="en-US" dirty="0" smtClean="0"/>
              <a:t>Adaptation.</a:t>
            </a:r>
          </a:p>
          <a:p>
            <a:pPr lvl="0"/>
            <a:r>
              <a:rPr lang="en-US" dirty="0" smtClean="0"/>
              <a:t>The method could be further developed to assess the </a:t>
            </a:r>
            <a:r>
              <a:rPr lang="en-GB" dirty="0" smtClean="0"/>
              <a:t>robustness </a:t>
            </a:r>
            <a:r>
              <a:rPr lang="en-GB" dirty="0"/>
              <a:t>of combinations of </a:t>
            </a:r>
            <a:r>
              <a:rPr lang="en-GB" dirty="0" smtClean="0"/>
              <a:t>different elements of the policy archetypes.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9105212"/>
      </p:ext>
    </p:extLst>
  </p:cSld>
  <p:clrMapOvr>
    <a:masterClrMapping/>
  </p:clrMapOvr>
</p:sld>
</file>

<file path=ppt/theme/theme1.xml><?xml version="1.0" encoding="utf-8"?>
<a:theme xmlns:a="http://schemas.openxmlformats.org/drawingml/2006/main" name="CLIMSAVE Powerpoint template">
  <a:themeElements>
    <a:clrScheme name="2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Office Theme">
      <a:majorFont>
        <a:latin typeface="Times New Roman"/>
        <a:ea typeface=""/>
        <a:cs typeface="Times New Roman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1333</Words>
  <Application>Microsoft Office PowerPoint</Application>
  <PresentationFormat>On-screen Show (4:3)</PresentationFormat>
  <Paragraphs>320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CLIMSAVE Powerpoint template</vt:lpstr>
      <vt:lpstr>PowerPoint Presentation</vt:lpstr>
      <vt:lpstr>Aim and definition</vt:lpstr>
      <vt:lpstr>Testing method</vt:lpstr>
      <vt:lpstr>Policy archetypes</vt:lpstr>
      <vt:lpstr>Policy archetypes</vt:lpstr>
      <vt:lpstr>Example results for Europe</vt:lpstr>
      <vt:lpstr>Example results for Scotland </vt:lpstr>
      <vt:lpstr>Reflection on results</vt:lpstr>
    </vt:vector>
  </TitlesOfParts>
  <Company>PC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Paula</dc:creator>
  <cp:lastModifiedBy>Paula</cp:lastModifiedBy>
  <cp:revision>244</cp:revision>
  <dcterms:created xsi:type="dcterms:W3CDTF">2011-09-24T10:05:35Z</dcterms:created>
  <dcterms:modified xsi:type="dcterms:W3CDTF">2013-11-01T17:31:40Z</dcterms:modified>
</cp:coreProperties>
</file>